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3"/>
  </p:notesMasterIdLst>
  <p:sldIdLst>
    <p:sldId id="256" r:id="rId2"/>
    <p:sldId id="258" r:id="rId3"/>
    <p:sldId id="257" r:id="rId4"/>
    <p:sldId id="263" r:id="rId5"/>
    <p:sldId id="264" r:id="rId6"/>
    <p:sldId id="265" r:id="rId7"/>
    <p:sldId id="260" r:id="rId8"/>
    <p:sldId id="261" r:id="rId9"/>
    <p:sldId id="262" r:id="rId10"/>
    <p:sldId id="267" r:id="rId11"/>
    <p:sldId id="266" r:id="rId12"/>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樹生" initials="樹生" lastIdx="0" clrIdx="0">
    <p:extLst>
      <p:ext uri="{19B8F6BF-5375-455C-9EA6-DF929625EA0E}">
        <p15:presenceInfo xmlns:p15="http://schemas.microsoft.com/office/powerpoint/2012/main" userId="樹生"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2" d="100"/>
          <a:sy n="82" d="100"/>
        </p:scale>
        <p:origin x="720" y="53"/>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6" d="100"/>
          <a:sy n="66" d="100"/>
        </p:scale>
        <p:origin x="3134"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9B56EF-E2A1-474B-BFD6-4B667B4AB5AD}" type="datetimeFigureOut">
              <a:rPr kumimoji="1" lang="ja-JP" altLang="en-US" smtClean="0"/>
              <a:t>2023/1/17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87BF2E-0889-47CF-A572-8A9AB32C1583}" type="slidenum">
              <a:rPr kumimoji="1" lang="ja-JP" altLang="en-US" smtClean="0"/>
              <a:t>‹#›</a:t>
            </a:fld>
            <a:endParaRPr kumimoji="1" lang="ja-JP" altLang="en-US"/>
          </a:p>
        </p:txBody>
      </p:sp>
    </p:spTree>
    <p:extLst>
      <p:ext uri="{BB962C8B-B14F-4D97-AF65-F5344CB8AC3E}">
        <p14:creationId xmlns:p14="http://schemas.microsoft.com/office/powerpoint/2010/main" val="348339874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1E87BF2E-0889-47CF-A572-8A9AB32C1583}" type="slidenum">
              <a:rPr kumimoji="1" lang="ja-JP" altLang="en-US" smtClean="0"/>
              <a:t>1</a:t>
            </a:fld>
            <a:endParaRPr kumimoji="1" lang="ja-JP" altLang="en-US"/>
          </a:p>
        </p:txBody>
      </p:sp>
    </p:spTree>
    <p:extLst>
      <p:ext uri="{BB962C8B-B14F-4D97-AF65-F5344CB8AC3E}">
        <p14:creationId xmlns:p14="http://schemas.microsoft.com/office/powerpoint/2010/main" val="23473863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水色の鎧を着たキャラがプレイヤーで二人でかたまっているのが仲間キャラになります</a:t>
            </a:r>
            <a:endParaRPr kumimoji="1" lang="ja-JP" altLang="en-US" dirty="0"/>
          </a:p>
        </p:txBody>
      </p:sp>
      <p:sp>
        <p:nvSpPr>
          <p:cNvPr id="4" name="スライド番号プレースホルダー 3"/>
          <p:cNvSpPr>
            <a:spLocks noGrp="1"/>
          </p:cNvSpPr>
          <p:nvPr>
            <p:ph type="sldNum" sz="quarter" idx="10"/>
          </p:nvPr>
        </p:nvSpPr>
        <p:spPr/>
        <p:txBody>
          <a:bodyPr/>
          <a:lstStyle/>
          <a:p>
            <a:fld id="{1E87BF2E-0889-47CF-A572-8A9AB32C1583}" type="slidenum">
              <a:rPr kumimoji="1" lang="ja-JP" altLang="en-US" smtClean="0"/>
              <a:t>4</a:t>
            </a:fld>
            <a:endParaRPr kumimoji="1" lang="ja-JP" altLang="en-US"/>
          </a:p>
        </p:txBody>
      </p:sp>
    </p:spTree>
    <p:extLst>
      <p:ext uri="{BB962C8B-B14F-4D97-AF65-F5344CB8AC3E}">
        <p14:creationId xmlns:p14="http://schemas.microsoft.com/office/powerpoint/2010/main" val="4279915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右クリックをした場所にはピンク色で移動させたい場所を表しています。</a:t>
            </a:r>
            <a:endParaRPr kumimoji="1" lang="en-US" altLang="ja-JP" dirty="0" smtClean="0"/>
          </a:p>
          <a:p>
            <a:r>
              <a:rPr kumimoji="1" lang="ja-JP" altLang="en-US" dirty="0" smtClean="0"/>
              <a:t>移動には経路探索を使っています。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1E87BF2E-0889-47CF-A572-8A9AB32C1583}" type="slidenum">
              <a:rPr kumimoji="1" lang="ja-JP" altLang="en-US" smtClean="0"/>
              <a:t>6</a:t>
            </a:fld>
            <a:endParaRPr kumimoji="1" lang="ja-JP" altLang="en-US"/>
          </a:p>
        </p:txBody>
      </p:sp>
    </p:spTree>
    <p:extLst>
      <p:ext uri="{BB962C8B-B14F-4D97-AF65-F5344CB8AC3E}">
        <p14:creationId xmlns:p14="http://schemas.microsoft.com/office/powerpoint/2010/main" val="3099125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攻撃したい向きにマウスカーソルを向ける必要があります。</a:t>
            </a:r>
            <a:endParaRPr kumimoji="1" lang="ja-JP" altLang="en-US" dirty="0"/>
          </a:p>
        </p:txBody>
      </p:sp>
      <p:sp>
        <p:nvSpPr>
          <p:cNvPr id="4" name="スライド番号プレースホルダー 3"/>
          <p:cNvSpPr>
            <a:spLocks noGrp="1"/>
          </p:cNvSpPr>
          <p:nvPr>
            <p:ph type="sldNum" sz="quarter" idx="10"/>
          </p:nvPr>
        </p:nvSpPr>
        <p:spPr/>
        <p:txBody>
          <a:bodyPr/>
          <a:lstStyle/>
          <a:p>
            <a:fld id="{1E87BF2E-0889-47CF-A572-8A9AB32C1583}" type="slidenum">
              <a:rPr kumimoji="1" lang="ja-JP" altLang="en-US" smtClean="0"/>
              <a:t>7</a:t>
            </a:fld>
            <a:endParaRPr kumimoji="1" lang="ja-JP" altLang="en-US"/>
          </a:p>
        </p:txBody>
      </p:sp>
    </p:spTree>
    <p:extLst>
      <p:ext uri="{BB962C8B-B14F-4D97-AF65-F5344CB8AC3E}">
        <p14:creationId xmlns:p14="http://schemas.microsoft.com/office/powerpoint/2010/main" val="1375796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767614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4267699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31022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373521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36912017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291743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8094914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41547026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3523294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971709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28A61003-3562-443B-BAFA-766B710A9FAD}" type="datetimeFigureOut">
              <a:rPr kumimoji="1" lang="ja-JP" altLang="en-US" smtClean="0"/>
              <a:t>2023/1/17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1246646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A61003-3562-443B-BAFA-766B710A9FAD}" type="datetimeFigureOut">
              <a:rPr kumimoji="1" lang="ja-JP" altLang="en-US" smtClean="0"/>
              <a:t>2023/1/17</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7C19C1-F407-4412-A465-276E69417C09}" type="slidenum">
              <a:rPr kumimoji="1" lang="ja-JP" altLang="en-US" smtClean="0"/>
              <a:t>‹#›</a:t>
            </a:fld>
            <a:endParaRPr kumimoji="1" lang="ja-JP" altLang="en-US"/>
          </a:p>
        </p:txBody>
      </p:sp>
    </p:spTree>
    <p:extLst>
      <p:ext uri="{BB962C8B-B14F-4D97-AF65-F5344CB8AC3E}">
        <p14:creationId xmlns:p14="http://schemas.microsoft.com/office/powerpoint/2010/main" val="4023796064"/>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mp4"/><Relationship Id="rId1" Type="http://schemas.openxmlformats.org/officeDocument/2006/relationships/video" Target="NULL" TargetMode="Externa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43518"/>
            <a:ext cx="9144000" cy="2387600"/>
          </a:xfrm>
        </p:spPr>
        <p:txBody>
          <a:bodyPr>
            <a:normAutofit fontScale="90000"/>
          </a:bodyPr>
          <a:lstStyle/>
          <a:p>
            <a:r>
              <a:rPr kumimoji="1" lang="ja-JP" altLang="en-US" dirty="0" smtClean="0">
                <a:latin typeface="ＭＳ ゴシック" panose="020B0609070205080204" pitchFamily="49" charset="-128"/>
                <a:ea typeface="ＭＳ ゴシック" panose="020B0609070205080204" pitchFamily="49" charset="-128"/>
              </a:rPr>
              <a:t>ゲーム</a:t>
            </a:r>
            <a:r>
              <a:rPr lang="ja-JP" altLang="en-US" dirty="0" smtClean="0">
                <a:latin typeface="ＭＳ ゴシック" panose="020B0609070205080204" pitchFamily="49" charset="-128"/>
                <a:ea typeface="ＭＳ ゴシック" panose="020B0609070205080204" pitchFamily="49" charset="-128"/>
              </a:rPr>
              <a:t>発表</a:t>
            </a:r>
            <a:r>
              <a:rPr lang="en-US" altLang="ja-JP" dirty="0" smtClean="0">
                <a:latin typeface="ＭＳ ゴシック" panose="020B0609070205080204" pitchFamily="49" charset="-128"/>
                <a:ea typeface="ＭＳ ゴシック" panose="020B0609070205080204" pitchFamily="49" charset="-128"/>
              </a:rPr>
              <a:t/>
            </a:r>
            <a:br>
              <a:rPr lang="en-US" altLang="ja-JP" dirty="0" smtClean="0">
                <a:latin typeface="ＭＳ ゴシック" panose="020B0609070205080204" pitchFamily="49" charset="-128"/>
                <a:ea typeface="ＭＳ ゴシック" panose="020B0609070205080204" pitchFamily="49" charset="-128"/>
              </a:rPr>
            </a:br>
            <a:r>
              <a:rPr lang="ja-JP" altLang="en-US" dirty="0" smtClean="0">
                <a:latin typeface="ＭＳ ゴシック" panose="020B0609070205080204" pitchFamily="49" charset="-128"/>
                <a:ea typeface="ＭＳ ゴシック" panose="020B0609070205080204" pitchFamily="49" charset="-128"/>
              </a:rPr>
              <a:t>ローグライフ</a:t>
            </a:r>
            <a:r>
              <a:rPr lang="en-US" altLang="ja-JP" dirty="0">
                <a:latin typeface="ＭＳ ゴシック" panose="020B0609070205080204" pitchFamily="49" charset="-128"/>
                <a:ea typeface="ＭＳ ゴシック" panose="020B0609070205080204" pitchFamily="49" charset="-128"/>
              </a:rPr>
              <a:t/>
            </a:r>
            <a:br>
              <a:rPr lang="en-US" altLang="ja-JP" dirty="0">
                <a:latin typeface="ＭＳ ゴシック" panose="020B0609070205080204" pitchFamily="49" charset="-128"/>
                <a:ea typeface="ＭＳ ゴシック" panose="020B0609070205080204" pitchFamily="49" charset="-128"/>
              </a:rPr>
            </a:br>
            <a:endParaRPr kumimoji="1" lang="ja-JP" altLang="en-US" dirty="0">
              <a:latin typeface="ＭＳ ゴシック" panose="020B0609070205080204" pitchFamily="49" charset="-128"/>
              <a:ea typeface="ＭＳ ゴシック" panose="020B0609070205080204" pitchFamily="49" charset="-128"/>
            </a:endParaRPr>
          </a:p>
        </p:txBody>
      </p:sp>
      <p:sp>
        <p:nvSpPr>
          <p:cNvPr id="3" name="サブタイトル 2"/>
          <p:cNvSpPr>
            <a:spLocks noGrp="1"/>
          </p:cNvSpPr>
          <p:nvPr>
            <p:ph type="subTitle" idx="1"/>
          </p:nvPr>
        </p:nvSpPr>
        <p:spPr>
          <a:xfrm>
            <a:off x="10226351" y="6365817"/>
            <a:ext cx="1965649" cy="417537"/>
          </a:xfrm>
        </p:spPr>
        <p:txBody>
          <a:bodyPr>
            <a:normAutofit lnSpcReduction="10000"/>
          </a:bodyPr>
          <a:lstStyle/>
          <a:p>
            <a:pPr algn="l"/>
            <a:r>
              <a:rPr lang="ja-JP" altLang="en-US" dirty="0" smtClean="0"/>
              <a:t>土居　樹生</a:t>
            </a:r>
            <a:endParaRPr kumimoji="1" lang="ja-JP" altLang="en-US" dirty="0"/>
          </a:p>
        </p:txBody>
      </p:sp>
      <p:pic>
        <p:nvPicPr>
          <p:cNvPr id="5" name="図 4"/>
          <p:cNvPicPr>
            <a:picLocks noChangeAspect="1"/>
          </p:cNvPicPr>
          <p:nvPr/>
        </p:nvPicPr>
        <p:blipFill rotWithShape="1">
          <a:blip r:embed="rId3">
            <a:extLst>
              <a:ext uri="{28A0092B-C50C-407E-A947-70E740481C1C}">
                <a14:useLocalDpi xmlns:a14="http://schemas.microsoft.com/office/drawing/2010/main" val="0"/>
              </a:ext>
            </a:extLst>
          </a:blip>
          <a:srcRect l="2630" t="2877" r="86782" b="75022"/>
          <a:stretch/>
        </p:blipFill>
        <p:spPr>
          <a:xfrm>
            <a:off x="3339639" y="3614550"/>
            <a:ext cx="3415725" cy="3168804"/>
          </a:xfrm>
          <a:prstGeom prst="rect">
            <a:avLst/>
          </a:prstGeom>
        </p:spPr>
      </p:pic>
      <p:pic>
        <p:nvPicPr>
          <p:cNvPr id="6" name="図 5"/>
          <p:cNvPicPr>
            <a:picLocks noChangeAspect="1"/>
          </p:cNvPicPr>
          <p:nvPr/>
        </p:nvPicPr>
        <p:blipFill rotWithShape="1">
          <a:blip r:embed="rId4">
            <a:extLst>
              <a:ext uri="{28A0092B-C50C-407E-A947-70E740481C1C}">
                <a14:useLocalDpi xmlns:a14="http://schemas.microsoft.com/office/drawing/2010/main" val="0"/>
              </a:ext>
            </a:extLst>
          </a:blip>
          <a:srcRect l="1148" t="8898" r="92174" b="72531"/>
          <a:stretch/>
        </p:blipFill>
        <p:spPr>
          <a:xfrm flipH="1">
            <a:off x="7479643" y="3425993"/>
            <a:ext cx="2830684" cy="3148592"/>
          </a:xfrm>
          <a:prstGeom prst="rect">
            <a:avLst/>
          </a:prstGeom>
        </p:spPr>
      </p:pic>
      <p:pic>
        <p:nvPicPr>
          <p:cNvPr id="8" name="図 7"/>
          <p:cNvPicPr>
            <a:picLocks noChangeAspect="1"/>
          </p:cNvPicPr>
          <p:nvPr/>
        </p:nvPicPr>
        <p:blipFill rotWithShape="1">
          <a:blip r:embed="rId5">
            <a:extLst>
              <a:ext uri="{28A0092B-C50C-407E-A947-70E740481C1C}">
                <a14:useLocalDpi xmlns:a14="http://schemas.microsoft.com/office/drawing/2010/main" val="0"/>
              </a:ext>
            </a:extLst>
          </a:blip>
          <a:srcRect r="72985"/>
          <a:stretch/>
        </p:blipFill>
        <p:spPr>
          <a:xfrm>
            <a:off x="1601893" y="4498416"/>
            <a:ext cx="1910548" cy="1768040"/>
          </a:xfrm>
          <a:prstGeom prst="rect">
            <a:avLst/>
          </a:prstGeom>
        </p:spPr>
      </p:pic>
    </p:spTree>
    <p:extLst>
      <p:ext uri="{BB962C8B-B14F-4D97-AF65-F5344CB8AC3E}">
        <p14:creationId xmlns:p14="http://schemas.microsoft.com/office/powerpoint/2010/main" val="85579400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th fps_60 dt_0.017 2023-01-17 23-37-34">
            <a:hlinkClick r:id="" action="ppaction://media"/>
          </p:cNvPr>
          <p:cNvPicPr>
            <a:picLocks noChangeAspect="1"/>
          </p:cNvPicPr>
          <p:nvPr>
            <a:videoFile r:link="rId1"/>
            <p:extLst>
              <p:ext uri="{DAA4B4D4-6D71-4841-9C94-3DE7FCFB9230}">
                <p14:media xmlns:p14="http://schemas.microsoft.com/office/powerpoint/2010/main" r:embed="rId2">
                  <p14:trim end="6319.3125"/>
                </p14:media>
              </p:ext>
            </p:extLst>
          </p:nvPr>
        </p:nvPicPr>
        <p:blipFill>
          <a:blip r:embed="rId4"/>
          <a:stretch>
            <a:fillRect/>
          </a:stretch>
        </p:blipFill>
        <p:spPr>
          <a:xfrm>
            <a:off x="181104" y="167951"/>
            <a:ext cx="11893421" cy="6690049"/>
          </a:xfrm>
          <a:prstGeom prst="rect">
            <a:avLst/>
          </a:prstGeom>
        </p:spPr>
      </p:pic>
    </p:spTree>
    <p:extLst>
      <p:ext uri="{BB962C8B-B14F-4D97-AF65-F5344CB8AC3E}">
        <p14:creationId xmlns:p14="http://schemas.microsoft.com/office/powerpoint/2010/main" val="176424720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541177" y="2444621"/>
            <a:ext cx="10956846" cy="1015663"/>
          </a:xfrm>
          <a:prstGeom prst="rect">
            <a:avLst/>
          </a:prstGeom>
          <a:noFill/>
        </p:spPr>
        <p:txBody>
          <a:bodyPr wrap="none" rtlCol="0">
            <a:spAutoFit/>
          </a:bodyPr>
          <a:lstStyle/>
          <a:p>
            <a:r>
              <a:rPr kumimoji="1" lang="ja-JP" altLang="en-US" sz="6000" dirty="0" smtClean="0"/>
              <a:t>ご清聴ありがとうございました</a:t>
            </a:r>
            <a:endParaRPr kumimoji="1" lang="ja-JP" altLang="en-US" sz="6000" dirty="0"/>
          </a:p>
        </p:txBody>
      </p:sp>
      <p:pic>
        <p:nvPicPr>
          <p:cNvPr id="3" name="図 2"/>
          <p:cNvPicPr>
            <a:picLocks noChangeAspect="1"/>
          </p:cNvPicPr>
          <p:nvPr/>
        </p:nvPicPr>
        <p:blipFill rotWithShape="1">
          <a:blip r:embed="rId2">
            <a:extLst>
              <a:ext uri="{28A0092B-C50C-407E-A947-70E740481C1C}">
                <a14:useLocalDpi xmlns:a14="http://schemas.microsoft.com/office/drawing/2010/main" val="0"/>
              </a:ext>
            </a:extLst>
          </a:blip>
          <a:srcRect l="89775" t="51445" r="4123" b="-1866"/>
          <a:stretch/>
        </p:blipFill>
        <p:spPr>
          <a:xfrm flipH="1">
            <a:off x="7605281" y="4832883"/>
            <a:ext cx="2051902" cy="1414912"/>
          </a:xfrm>
          <a:prstGeom prst="rect">
            <a:avLst/>
          </a:prstGeom>
        </p:spPr>
      </p:pic>
      <p:pic>
        <p:nvPicPr>
          <p:cNvPr id="4" name="図 3"/>
          <p:cNvPicPr>
            <a:picLocks noChangeAspect="1"/>
          </p:cNvPicPr>
          <p:nvPr/>
        </p:nvPicPr>
        <p:blipFill rotWithShape="1">
          <a:blip r:embed="rId3">
            <a:extLst>
              <a:ext uri="{28A0092B-C50C-407E-A947-70E740481C1C}">
                <a14:useLocalDpi xmlns:a14="http://schemas.microsoft.com/office/drawing/2010/main" val="0"/>
              </a:ext>
            </a:extLst>
          </a:blip>
          <a:srcRect l="2630" t="2877" r="86782" b="75022"/>
          <a:stretch/>
        </p:blipFill>
        <p:spPr>
          <a:xfrm>
            <a:off x="3345862" y="3460284"/>
            <a:ext cx="3612186" cy="3351063"/>
          </a:xfrm>
          <a:prstGeom prst="rect">
            <a:avLst/>
          </a:prstGeom>
        </p:spPr>
      </p:pic>
      <p:pic>
        <p:nvPicPr>
          <p:cNvPr id="6" name="図 5"/>
          <p:cNvPicPr>
            <a:picLocks noChangeAspect="1"/>
          </p:cNvPicPr>
          <p:nvPr/>
        </p:nvPicPr>
        <p:blipFill rotWithShape="1">
          <a:blip r:embed="rId4">
            <a:extLst>
              <a:ext uri="{28A0092B-C50C-407E-A947-70E740481C1C}">
                <a14:useLocalDpi xmlns:a14="http://schemas.microsoft.com/office/drawing/2010/main" val="0"/>
              </a:ext>
            </a:extLst>
          </a:blip>
          <a:srcRect r="72985"/>
          <a:stretch/>
        </p:blipFill>
        <p:spPr>
          <a:xfrm>
            <a:off x="1122321" y="4298815"/>
            <a:ext cx="2106071" cy="1948979"/>
          </a:xfrm>
          <a:prstGeom prst="rect">
            <a:avLst/>
          </a:prstGeom>
        </p:spPr>
      </p:pic>
    </p:spTree>
    <p:extLst>
      <p:ext uri="{BB962C8B-B14F-4D97-AF65-F5344CB8AC3E}">
        <p14:creationId xmlns:p14="http://schemas.microsoft.com/office/powerpoint/2010/main" val="32283048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6000" dirty="0" smtClean="0">
                <a:latin typeface="ＭＳ ゴシック" panose="020B0609070205080204" pitchFamily="49" charset="-128"/>
                <a:ea typeface="ＭＳ ゴシック" panose="020B0609070205080204" pitchFamily="49" charset="-128"/>
              </a:rPr>
              <a:t>目次</a:t>
            </a:r>
            <a:endParaRPr kumimoji="1" lang="ja-JP" altLang="en-US" sz="6000"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p:txBody>
          <a:bodyPr>
            <a:normAutofit/>
          </a:bodyPr>
          <a:lstStyle/>
          <a:p>
            <a:r>
              <a:rPr kumimoji="1" lang="ja-JP" altLang="en-US" sz="3200" dirty="0" smtClean="0">
                <a:latin typeface="ＭＳ ゴシック" panose="020B0609070205080204" pitchFamily="49" charset="-128"/>
                <a:ea typeface="ＭＳ ゴシック" panose="020B0609070205080204" pitchFamily="49" charset="-128"/>
              </a:rPr>
              <a:t>ゲーム概要</a:t>
            </a:r>
            <a:endParaRPr kumimoji="1" lang="en-US" altLang="ja-JP" sz="3200" dirty="0" smtClean="0">
              <a:latin typeface="ＭＳ ゴシック" panose="020B0609070205080204" pitchFamily="49" charset="-128"/>
              <a:ea typeface="ＭＳ ゴシック" panose="020B0609070205080204" pitchFamily="49" charset="-128"/>
            </a:endParaRPr>
          </a:p>
          <a:p>
            <a:r>
              <a:rPr kumimoji="1" lang="ja-JP" altLang="en-US" sz="3200" dirty="0" smtClean="0">
                <a:latin typeface="ＭＳ ゴシック" panose="020B0609070205080204" pitchFamily="49" charset="-128"/>
                <a:ea typeface="ＭＳ ゴシック" panose="020B0609070205080204" pitchFamily="49" charset="-128"/>
              </a:rPr>
              <a:t>プレイヤー</a:t>
            </a:r>
            <a:endParaRPr kumimoji="1" lang="en-US" altLang="ja-JP" sz="3200" dirty="0" smtClean="0">
              <a:latin typeface="ＭＳ ゴシック" panose="020B0609070205080204" pitchFamily="49" charset="-128"/>
              <a:ea typeface="ＭＳ ゴシック" panose="020B0609070205080204" pitchFamily="49" charset="-128"/>
            </a:endParaRPr>
          </a:p>
          <a:p>
            <a:r>
              <a:rPr lang="ja-JP" altLang="en-US" sz="3200" dirty="0" smtClean="0">
                <a:latin typeface="ＭＳ ゴシック" panose="020B0609070205080204" pitchFamily="49" charset="-128"/>
                <a:ea typeface="ＭＳ ゴシック" panose="020B0609070205080204" pitchFamily="49" charset="-128"/>
              </a:rPr>
              <a:t>敵</a:t>
            </a:r>
            <a:endParaRPr lang="en-US" altLang="ja-JP" sz="3200" dirty="0" smtClean="0">
              <a:latin typeface="ＭＳ ゴシック" panose="020B0609070205080204" pitchFamily="49" charset="-128"/>
              <a:ea typeface="ＭＳ ゴシック" panose="020B0609070205080204" pitchFamily="49" charset="-128"/>
            </a:endParaRPr>
          </a:p>
          <a:p>
            <a:r>
              <a:rPr lang="ja-JP" altLang="en-US" sz="3200" dirty="0" smtClean="0">
                <a:latin typeface="ＭＳ ゴシック" panose="020B0609070205080204" pitchFamily="49" charset="-128"/>
                <a:ea typeface="ＭＳ ゴシック" panose="020B0609070205080204" pitchFamily="49" charset="-128"/>
              </a:rPr>
              <a:t>ダンジョンマップ</a:t>
            </a:r>
            <a:endParaRPr lang="en-US" altLang="ja-JP" sz="3200" dirty="0" smtClean="0">
              <a:latin typeface="ＭＳ ゴシック" panose="020B0609070205080204" pitchFamily="49" charset="-128"/>
              <a:ea typeface="ＭＳ ゴシック" panose="020B0609070205080204" pitchFamily="49" charset="-128"/>
            </a:endParaRPr>
          </a:p>
          <a:p>
            <a:r>
              <a:rPr lang="ja-JP" altLang="en-US" sz="3200" dirty="0" smtClean="0">
                <a:latin typeface="ＭＳ ゴシック" panose="020B0609070205080204" pitchFamily="49" charset="-128"/>
                <a:ea typeface="ＭＳ ゴシック" panose="020B0609070205080204" pitchFamily="49" charset="-128"/>
              </a:rPr>
              <a:t>ゲーム映像</a:t>
            </a:r>
            <a:endParaRPr lang="en-US" altLang="ja-JP" sz="3200" dirty="0" smtClean="0">
              <a:latin typeface="ＭＳ ゴシック" panose="020B0609070205080204" pitchFamily="49" charset="-128"/>
              <a:ea typeface="ＭＳ ゴシック" panose="020B0609070205080204" pitchFamily="49" charset="-128"/>
            </a:endParaRPr>
          </a:p>
          <a:p>
            <a:endParaRPr lang="en-US" altLang="ja-JP" sz="3200" dirty="0" smtClean="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0204985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5400" dirty="0" smtClean="0">
                <a:latin typeface="ＭＳ ゴシック" panose="020B0609070205080204" pitchFamily="49" charset="-128"/>
                <a:ea typeface="ＭＳ ゴシック" panose="020B0609070205080204" pitchFamily="49" charset="-128"/>
              </a:rPr>
              <a:t>ゲーム概要</a:t>
            </a:r>
            <a:endParaRPr kumimoji="1" lang="ja-JP" altLang="en-US" sz="5400"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p:txBody>
          <a:bodyPr>
            <a:normAutofit/>
          </a:bodyPr>
          <a:lstStyle/>
          <a:p>
            <a:r>
              <a:rPr kumimoji="1" lang="ja-JP" altLang="en-US" dirty="0" smtClean="0">
                <a:latin typeface="ＭＳ ゴシック" panose="020B0609070205080204" pitchFamily="49" charset="-128"/>
                <a:ea typeface="ＭＳ ゴシック" panose="020B0609070205080204" pitchFamily="49" charset="-128"/>
              </a:rPr>
              <a:t>ゲームジャンル</a:t>
            </a:r>
            <a:r>
              <a:rPr kumimoji="1" lang="en-US" altLang="ja-JP" dirty="0" smtClean="0">
                <a:latin typeface="ＭＳ ゴシック" panose="020B0609070205080204" pitchFamily="49" charset="-128"/>
                <a:ea typeface="ＭＳ ゴシック" panose="020B0609070205080204" pitchFamily="49" charset="-128"/>
              </a:rPr>
              <a:t>,</a:t>
            </a:r>
            <a:r>
              <a:rPr kumimoji="1" lang="ja-JP" altLang="en-US" dirty="0" smtClean="0">
                <a:latin typeface="ＭＳ ゴシック" panose="020B0609070205080204" pitchFamily="49" charset="-128"/>
                <a:ea typeface="ＭＳ ゴシック" panose="020B0609070205080204" pitchFamily="49" charset="-128"/>
              </a:rPr>
              <a:t>ゲーム内容</a:t>
            </a:r>
            <a:endParaRPr kumimoji="1" lang="en-US" altLang="ja-JP" dirty="0" smtClean="0">
              <a:latin typeface="ＭＳ ゴシック" panose="020B0609070205080204" pitchFamily="49" charset="-128"/>
              <a:ea typeface="ＭＳ ゴシック" panose="020B0609070205080204" pitchFamily="49" charset="-128"/>
            </a:endParaRPr>
          </a:p>
          <a:p>
            <a:pPr marL="685800" lvl="2">
              <a:spcBef>
                <a:spcPts val="1000"/>
              </a:spcBef>
            </a:pPr>
            <a:r>
              <a:rPr lang="ja-JP" altLang="en-US" sz="2800" dirty="0" smtClean="0">
                <a:latin typeface="ＭＳ ゴシック" panose="020B0609070205080204" pitchFamily="49" charset="-128"/>
                <a:ea typeface="ＭＳ ゴシック" panose="020B0609070205080204" pitchFamily="49" charset="-128"/>
              </a:rPr>
              <a:t>ローグライク</a:t>
            </a:r>
            <a:endParaRPr lang="en-US" altLang="ja-JP" sz="2800" dirty="0" smtClean="0">
              <a:latin typeface="ＭＳ ゴシック" panose="020B0609070205080204" pitchFamily="49" charset="-128"/>
              <a:ea typeface="ＭＳ ゴシック" panose="020B0609070205080204" pitchFamily="49" charset="-128"/>
            </a:endParaRPr>
          </a:p>
          <a:p>
            <a:pPr lvl="1"/>
            <a:r>
              <a:rPr lang="ja-JP" altLang="en-US" dirty="0">
                <a:latin typeface="ＭＳ ゴシック" panose="020B0609070205080204" pitchFamily="49" charset="-128"/>
                <a:ea typeface="ＭＳ ゴシック" panose="020B0609070205080204" pitchFamily="49" charset="-128"/>
              </a:rPr>
              <a:t>マウスを使い操作キャラを罠や敵にやられないよう導くゲーム</a:t>
            </a:r>
            <a:endParaRPr lang="en-US" altLang="ja-JP" dirty="0">
              <a:latin typeface="ＭＳ ゴシック" panose="020B0609070205080204" pitchFamily="49" charset="-128"/>
              <a:ea typeface="ＭＳ ゴシック" panose="020B0609070205080204" pitchFamily="49" charset="-128"/>
            </a:endParaRPr>
          </a:p>
          <a:p>
            <a:pPr lvl="1"/>
            <a:r>
              <a:rPr lang="ja-JP" altLang="en-US" dirty="0">
                <a:latin typeface="ＭＳ ゴシック" panose="020B0609070205080204" pitchFamily="49" charset="-128"/>
                <a:ea typeface="ＭＳ ゴシック" panose="020B0609070205080204" pitchFamily="49" charset="-128"/>
              </a:rPr>
              <a:t>最深部のボスを倒すと</a:t>
            </a:r>
            <a:r>
              <a:rPr lang="ja-JP" altLang="en-US" dirty="0" smtClean="0">
                <a:latin typeface="ＭＳ ゴシック" panose="020B0609070205080204" pitchFamily="49" charset="-128"/>
                <a:ea typeface="ＭＳ ゴシック" panose="020B0609070205080204" pitchFamily="49" charset="-128"/>
              </a:rPr>
              <a:t>ゲームクリア</a:t>
            </a:r>
            <a:endParaRPr lang="en-US" altLang="ja-JP" dirty="0" smtClean="0">
              <a:latin typeface="ＭＳ ゴシック" panose="020B0609070205080204" pitchFamily="49" charset="-128"/>
              <a:ea typeface="ＭＳ ゴシック" panose="020B0609070205080204" pitchFamily="49" charset="-128"/>
            </a:endParaRPr>
          </a:p>
          <a:p>
            <a:r>
              <a:rPr kumimoji="1" lang="ja-JP" altLang="en-US" dirty="0" smtClean="0">
                <a:latin typeface="ＭＳ ゴシック" panose="020B0609070205080204" pitchFamily="49" charset="-128"/>
                <a:ea typeface="ＭＳ ゴシック" panose="020B0609070205080204" pitchFamily="49" charset="-128"/>
              </a:rPr>
              <a:t>コンセプト</a:t>
            </a:r>
            <a:endParaRPr kumimoji="1" lang="en-US" altLang="ja-JP" dirty="0" smtClean="0">
              <a:latin typeface="ＭＳ ゴシック" panose="020B0609070205080204" pitchFamily="49" charset="-128"/>
              <a:ea typeface="ＭＳ ゴシック" panose="020B0609070205080204" pitchFamily="49" charset="-128"/>
            </a:endParaRPr>
          </a:p>
          <a:p>
            <a:pPr lvl="1"/>
            <a:r>
              <a:rPr lang="ja-JP" altLang="en-US" dirty="0" smtClean="0">
                <a:latin typeface="ＭＳ ゴシック" panose="020B0609070205080204" pitchFamily="49" charset="-128"/>
                <a:ea typeface="ＭＳ ゴシック" panose="020B0609070205080204" pitchFamily="49" charset="-128"/>
              </a:rPr>
              <a:t>簡単</a:t>
            </a:r>
            <a:r>
              <a:rPr lang="ja-JP" altLang="en-US" dirty="0">
                <a:latin typeface="ＭＳ ゴシック" panose="020B0609070205080204" pitchFamily="49" charset="-128"/>
                <a:ea typeface="ＭＳ ゴシック" panose="020B0609070205080204" pitchFamily="49" charset="-128"/>
              </a:rPr>
              <a:t>な</a:t>
            </a:r>
            <a:r>
              <a:rPr lang="ja-JP" altLang="en-US" dirty="0" smtClean="0">
                <a:latin typeface="ＭＳ ゴシック" panose="020B0609070205080204" pitchFamily="49" charset="-128"/>
                <a:ea typeface="ＭＳ ゴシック" panose="020B0609070205080204" pitchFamily="49" charset="-128"/>
              </a:rPr>
              <a:t>操作</a:t>
            </a:r>
            <a:endParaRPr lang="en-US" altLang="ja-JP" dirty="0">
              <a:latin typeface="ＭＳ ゴシック" panose="020B0609070205080204" pitchFamily="49" charset="-128"/>
              <a:ea typeface="ＭＳ ゴシック" panose="020B0609070205080204" pitchFamily="49" charset="-128"/>
            </a:endParaRPr>
          </a:p>
          <a:p>
            <a:pPr lvl="1"/>
            <a:r>
              <a:rPr lang="ja-JP" altLang="en-US" dirty="0" smtClean="0">
                <a:latin typeface="ＭＳ ゴシック" panose="020B0609070205080204" pitchFamily="49" charset="-128"/>
                <a:ea typeface="ＭＳ ゴシック" panose="020B0609070205080204" pitchFamily="49" charset="-128"/>
              </a:rPr>
              <a:t>誰</a:t>
            </a:r>
            <a:r>
              <a:rPr lang="ja-JP" altLang="en-US" dirty="0">
                <a:latin typeface="ＭＳ ゴシック" panose="020B0609070205080204" pitchFamily="49" charset="-128"/>
                <a:ea typeface="ＭＳ ゴシック" panose="020B0609070205080204" pitchFamily="49" charset="-128"/>
              </a:rPr>
              <a:t>でも</a:t>
            </a:r>
            <a:r>
              <a:rPr lang="ja-JP" altLang="en-US" dirty="0" smtClean="0">
                <a:latin typeface="ＭＳ ゴシック" panose="020B0609070205080204" pitchFamily="49" charset="-128"/>
                <a:ea typeface="ＭＳ ゴシック" panose="020B0609070205080204" pitchFamily="49" charset="-128"/>
              </a:rPr>
              <a:t>遊びやすくする</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smtClean="0">
                <a:latin typeface="ＭＳ ゴシック" panose="020B0609070205080204" pitchFamily="49" charset="-128"/>
                <a:ea typeface="ＭＳ ゴシック" panose="020B0609070205080204" pitchFamily="49" charset="-128"/>
              </a:rPr>
              <a:t>作ろうと思った理由</a:t>
            </a:r>
            <a:endParaRPr kumimoji="1" lang="en-US" altLang="ja-JP" dirty="0" smtClean="0">
              <a:latin typeface="ＭＳ ゴシック" panose="020B0609070205080204" pitchFamily="49" charset="-128"/>
              <a:ea typeface="ＭＳ ゴシック" panose="020B0609070205080204" pitchFamily="49" charset="-128"/>
            </a:endParaRPr>
          </a:p>
          <a:p>
            <a:pPr lvl="1"/>
            <a:r>
              <a:rPr lang="ja-JP" altLang="en-US" dirty="0">
                <a:latin typeface="ＭＳ ゴシック" panose="020B0609070205080204" pitchFamily="49" charset="-128"/>
                <a:ea typeface="ＭＳ ゴシック" panose="020B0609070205080204" pitchFamily="49" charset="-128"/>
              </a:rPr>
              <a:t>テーマが</a:t>
            </a:r>
            <a:r>
              <a:rPr lang="en-US" altLang="ja-JP" dirty="0">
                <a:latin typeface="ＭＳ ゴシック" panose="020B0609070205080204" pitchFamily="49" charset="-128"/>
                <a:ea typeface="ＭＳ ゴシック" panose="020B0609070205080204" pitchFamily="49" charset="-128"/>
              </a:rPr>
              <a:t>Life</a:t>
            </a:r>
            <a:r>
              <a:rPr lang="ja-JP" altLang="en-US" dirty="0">
                <a:latin typeface="ＭＳ ゴシック" panose="020B0609070205080204" pitchFamily="49" charset="-128"/>
                <a:ea typeface="ＭＳ ゴシック" panose="020B0609070205080204" pitchFamily="49" charset="-128"/>
              </a:rPr>
              <a:t>で</a:t>
            </a:r>
            <a:r>
              <a:rPr lang="en-US" altLang="ja-JP" dirty="0">
                <a:latin typeface="ＭＳ ゴシック" panose="020B0609070205080204" pitchFamily="49" charset="-128"/>
                <a:ea typeface="ＭＳ ゴシック" panose="020B0609070205080204" pitchFamily="49" charset="-128"/>
              </a:rPr>
              <a:t>Life</a:t>
            </a:r>
            <a:r>
              <a:rPr lang="ja-JP" altLang="en-US" dirty="0">
                <a:latin typeface="ＭＳ ゴシック" panose="020B0609070205080204" pitchFamily="49" charset="-128"/>
                <a:ea typeface="ＭＳ ゴシック" panose="020B0609070205080204" pitchFamily="49" charset="-128"/>
              </a:rPr>
              <a:t>＝命という風に考えたためローグライクゲームを作ろうと</a:t>
            </a:r>
            <a:r>
              <a:rPr lang="ja-JP" altLang="en-US" dirty="0" smtClean="0">
                <a:latin typeface="ＭＳ ゴシック" panose="020B0609070205080204" pitchFamily="49" charset="-128"/>
                <a:ea typeface="ＭＳ ゴシック" panose="020B0609070205080204" pitchFamily="49" charset="-128"/>
              </a:rPr>
              <a:t>考えた</a:t>
            </a:r>
            <a:endParaRPr lang="en-US" altLang="ja-JP" dirty="0">
              <a:latin typeface="ＭＳ ゴシック" panose="020B0609070205080204" pitchFamily="49" charset="-128"/>
              <a:ea typeface="ＭＳ ゴシック" panose="020B0609070205080204" pitchFamily="49" charset="-128"/>
            </a:endParaRPr>
          </a:p>
          <a:p>
            <a:pPr lvl="1"/>
            <a:endParaRPr kumimoji="1" lang="en-US" altLang="ja-JP" dirty="0" smtClean="0"/>
          </a:p>
          <a:p>
            <a:pPr marL="457200" lvl="1" indent="0">
              <a:buNone/>
            </a:pPr>
            <a:endParaRPr lang="en-US" altLang="ja-JP" dirty="0" smtClean="0"/>
          </a:p>
        </p:txBody>
      </p:sp>
    </p:spTree>
    <p:extLst>
      <p:ext uri="{BB962C8B-B14F-4D97-AF65-F5344CB8AC3E}">
        <p14:creationId xmlns:p14="http://schemas.microsoft.com/office/powerpoint/2010/main" val="2346000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50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sz="5400" dirty="0" smtClean="0">
                <a:latin typeface="ＭＳ ゴシック" panose="020B0609070205080204" pitchFamily="49" charset="-128"/>
                <a:ea typeface="ＭＳ ゴシック" panose="020B0609070205080204" pitchFamily="49" charset="-128"/>
              </a:rPr>
              <a:t>プレイヤー</a:t>
            </a:r>
            <a:endParaRPr kumimoji="1" lang="ja-JP" altLang="en-US" sz="5400"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p:txBody>
          <a:bodyPr>
            <a:normAutofit/>
          </a:bodyPr>
          <a:lstStyle/>
          <a:p>
            <a:r>
              <a:rPr kumimoji="1" lang="ja-JP" altLang="en-US" sz="3200" dirty="0" smtClean="0">
                <a:latin typeface="ＭＳ ゴシック" panose="020B0609070205080204" pitchFamily="49" charset="-128"/>
                <a:ea typeface="ＭＳ ゴシック" panose="020B0609070205080204" pitchFamily="49" charset="-128"/>
              </a:rPr>
              <a:t>プレイヤーは戦う力があまりありません</a:t>
            </a:r>
            <a:endParaRPr kumimoji="1" lang="en-US" altLang="ja-JP" sz="3200" dirty="0" smtClean="0">
              <a:latin typeface="ＭＳ ゴシック" panose="020B0609070205080204" pitchFamily="49" charset="-128"/>
              <a:ea typeface="ＭＳ ゴシック" panose="020B0609070205080204" pitchFamily="49" charset="-128"/>
            </a:endParaRPr>
          </a:p>
          <a:p>
            <a:r>
              <a:rPr kumimoji="1" lang="ja-JP" altLang="en-US" sz="3200" dirty="0" smtClean="0">
                <a:latin typeface="ＭＳ ゴシック" panose="020B0609070205080204" pitchFamily="49" charset="-128"/>
                <a:ea typeface="ＭＳ ゴシック" panose="020B0609070205080204" pitchFamily="49" charset="-128"/>
              </a:rPr>
              <a:t>ダンジョン内で仲間を探して人数を増やそう</a:t>
            </a:r>
            <a:endParaRPr kumimoji="1" lang="en-US" altLang="ja-JP" sz="3200" dirty="0" smtClean="0">
              <a:latin typeface="ＭＳ ゴシック" panose="020B0609070205080204" pitchFamily="49" charset="-128"/>
              <a:ea typeface="ＭＳ ゴシック" panose="020B0609070205080204" pitchFamily="49" charset="-128"/>
            </a:endParaRPr>
          </a:p>
          <a:p>
            <a:r>
              <a:rPr lang="ja-JP" altLang="en-US" sz="3200" dirty="0">
                <a:latin typeface="ＭＳ ゴシック" panose="020B0609070205080204" pitchFamily="49" charset="-128"/>
                <a:ea typeface="ＭＳ ゴシック" panose="020B0609070205080204" pitchFamily="49" charset="-128"/>
              </a:rPr>
              <a:t>人数が増えること</a:t>
            </a:r>
            <a:r>
              <a:rPr lang="ja-JP" altLang="en-US" sz="3200" dirty="0" smtClean="0">
                <a:latin typeface="ＭＳ ゴシック" panose="020B0609070205080204" pitchFamily="49" charset="-128"/>
                <a:ea typeface="ＭＳ ゴシック" panose="020B0609070205080204" pitchFamily="49" charset="-128"/>
              </a:rPr>
              <a:t>で攻撃力が上がります</a:t>
            </a:r>
            <a:endParaRPr kumimoji="1" lang="ja-JP" altLang="en-US" sz="3200" dirty="0">
              <a:latin typeface="ＭＳ ゴシック" panose="020B0609070205080204" pitchFamily="49" charset="-128"/>
              <a:ea typeface="ＭＳ ゴシック" panose="020B0609070205080204" pitchFamily="49" charset="-128"/>
            </a:endParaRPr>
          </a:p>
        </p:txBody>
      </p:sp>
      <p:pic>
        <p:nvPicPr>
          <p:cNvPr id="4" name="図 3"/>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1325037" y="3740037"/>
            <a:ext cx="2263806" cy="2207030"/>
          </a:xfrm>
          <a:prstGeom prst="rect">
            <a:avLst/>
          </a:prstGeom>
        </p:spPr>
      </p:pic>
      <p:pic>
        <p:nvPicPr>
          <p:cNvPr id="6" name="図 5"/>
          <p:cNvPicPr>
            <a:picLocks noChangeAspect="1"/>
          </p:cNvPicPr>
          <p:nvPr/>
        </p:nvPicPr>
        <p:blipFill rotWithShape="1">
          <a:blip r:embed="rId4">
            <a:extLst>
              <a:ext uri="{28A0092B-C50C-407E-A947-70E740481C1C}">
                <a14:useLocalDpi xmlns:a14="http://schemas.microsoft.com/office/drawing/2010/main" val="0"/>
              </a:ext>
            </a:extLst>
          </a:blip>
          <a:srcRect r="73438"/>
          <a:stretch/>
        </p:blipFill>
        <p:spPr>
          <a:xfrm>
            <a:off x="6849046" y="3782945"/>
            <a:ext cx="2299317" cy="2164122"/>
          </a:xfrm>
          <a:prstGeom prst="rect">
            <a:avLst/>
          </a:prstGeom>
        </p:spPr>
      </p:pic>
    </p:spTree>
    <p:extLst>
      <p:ext uri="{BB962C8B-B14F-4D97-AF65-F5344CB8AC3E}">
        <p14:creationId xmlns:p14="http://schemas.microsoft.com/office/powerpoint/2010/main" val="354796596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sz="5400" dirty="0" smtClean="0">
                <a:latin typeface="ＭＳ ゴシック" panose="020B0609070205080204" pitchFamily="49" charset="-128"/>
                <a:ea typeface="ＭＳ ゴシック" panose="020B0609070205080204" pitchFamily="49" charset="-128"/>
              </a:rPr>
              <a:t>参考にしたもの</a:t>
            </a:r>
            <a:endParaRPr kumimoji="1" lang="ja-JP" altLang="en-US" sz="5400"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p:txBody>
          <a:bodyPr>
            <a:normAutofit/>
          </a:bodyPr>
          <a:lstStyle/>
          <a:p>
            <a:pPr marL="228600" lvl="1">
              <a:spcBef>
                <a:spcPts val="1000"/>
              </a:spcBef>
            </a:pPr>
            <a:r>
              <a:rPr lang="ja-JP" altLang="en-US" sz="3200" dirty="0" smtClean="0">
                <a:latin typeface="ＭＳ ゴシック" panose="020B0609070205080204" pitchFamily="49" charset="-128"/>
                <a:ea typeface="ＭＳ ゴシック" panose="020B0609070205080204" pitchFamily="49" charset="-128"/>
              </a:rPr>
              <a:t>参考にしたゲームはあつめて！カービィ</a:t>
            </a:r>
            <a:endParaRPr lang="en-US" altLang="ja-JP" sz="3200" dirty="0">
              <a:latin typeface="ＭＳ ゴシック" panose="020B0609070205080204" pitchFamily="49" charset="-128"/>
              <a:ea typeface="ＭＳ ゴシック" panose="020B0609070205080204" pitchFamily="49" charset="-128"/>
            </a:endParaRPr>
          </a:p>
        </p:txBody>
      </p:sp>
      <p:pic>
        <p:nvPicPr>
          <p:cNvPr id="5" name="図 4" descr="【印刷可能】 &lt;strong&gt;あつめて カービィ&lt;/strong&gt; 111397-&lt;strong&gt;あつめて カービィ&lt;/strong&gt; rom ..."/>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200" y="3428393"/>
            <a:ext cx="3025231" cy="2748570"/>
          </a:xfrm>
          <a:prstGeom prst="rect">
            <a:avLst/>
          </a:prstGeom>
        </p:spPr>
      </p:pic>
      <p:pic>
        <p:nvPicPr>
          <p:cNvPr id="6" name="図 5" descr="大群アクション「&lt;strong&gt;あつめて！カービィ&lt;/strong&gt;」 | がめついGameTwis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66993" y="3745403"/>
            <a:ext cx="6791325" cy="2114550"/>
          </a:xfrm>
          <a:prstGeom prst="rect">
            <a:avLst/>
          </a:prstGeom>
        </p:spPr>
      </p:pic>
    </p:spTree>
    <p:extLst>
      <p:ext uri="{BB962C8B-B14F-4D97-AF65-F5344CB8AC3E}">
        <p14:creationId xmlns:p14="http://schemas.microsoft.com/office/powerpoint/2010/main" val="36749382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th fps_59 dt_0.017 2023-01-17 23-13-17">
            <a:hlinkClick r:id="" action="ppaction://media"/>
          </p:cNvPr>
          <p:cNvPicPr>
            <a:picLocks noChangeAspect="1"/>
          </p:cNvPicPr>
          <p:nvPr>
            <a:videoFile r:link="rId1"/>
            <p:extLst>
              <p:ext uri="{DAA4B4D4-6D71-4841-9C94-3DE7FCFB9230}">
                <p14:media xmlns:p14="http://schemas.microsoft.com/office/powerpoint/2010/main" r:embed="rId2">
                  <p14:trim st="5000"/>
                </p14:media>
              </p:ext>
            </p:extLst>
          </p:nvPr>
        </p:nvPicPr>
        <p:blipFill>
          <a:blip r:embed="rId5"/>
          <a:stretch>
            <a:fillRect/>
          </a:stretch>
        </p:blipFill>
        <p:spPr>
          <a:xfrm>
            <a:off x="2131104" y="1296955"/>
            <a:ext cx="9886302" cy="5561045"/>
          </a:xfrm>
          <a:prstGeom prst="rect">
            <a:avLst/>
          </a:prstGeom>
          <a:ln>
            <a:noFill/>
          </a:ln>
          <a:effectLst>
            <a:softEdge rad="112500"/>
          </a:effectLst>
        </p:spPr>
      </p:pic>
      <p:sp>
        <p:nvSpPr>
          <p:cNvPr id="2" name="タイトル 1"/>
          <p:cNvSpPr>
            <a:spLocks noGrp="1"/>
          </p:cNvSpPr>
          <p:nvPr>
            <p:ph type="title"/>
          </p:nvPr>
        </p:nvSpPr>
        <p:spPr/>
        <p:txBody>
          <a:bodyPr/>
          <a:lstStyle/>
          <a:p>
            <a:r>
              <a:rPr kumimoji="1" lang="ja-JP" altLang="en-US" dirty="0" smtClean="0">
                <a:latin typeface="ＭＳ ゴシック" panose="020B0609070205080204" pitchFamily="49" charset="-128"/>
                <a:ea typeface="ＭＳ ゴシック" panose="020B0609070205080204" pitchFamily="49" charset="-128"/>
              </a:rPr>
              <a:t>プレイヤー移動</a:t>
            </a:r>
            <a:endParaRPr kumimoji="1" lang="ja-JP" altLang="en-US" dirty="0">
              <a:latin typeface="ＭＳ ゴシック" panose="020B0609070205080204" pitchFamily="49" charset="-128"/>
              <a:ea typeface="ＭＳ ゴシック" panose="020B0609070205080204" pitchFamily="49" charset="-128"/>
            </a:endParaRPr>
          </a:p>
        </p:txBody>
      </p:sp>
      <p:pic>
        <p:nvPicPr>
          <p:cNvPr id="4" name="図 3"/>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0" y="4269849"/>
            <a:ext cx="2263806" cy="2207030"/>
          </a:xfrm>
          <a:prstGeom prst="rect">
            <a:avLst/>
          </a:prstGeom>
        </p:spPr>
      </p:pic>
      <p:sp>
        <p:nvSpPr>
          <p:cNvPr id="6" name="角丸四角形 5"/>
          <p:cNvSpPr/>
          <p:nvPr/>
        </p:nvSpPr>
        <p:spPr>
          <a:xfrm>
            <a:off x="3313235" y="1502185"/>
            <a:ext cx="8040565"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マウスの右クリックで移動させたい場所に指示</a:t>
            </a:r>
            <a:r>
              <a:rPr lang="ja-JP" altLang="en-US" sz="2400" dirty="0" smtClean="0">
                <a:latin typeface="ＭＳ ゴシック" panose="020B0609070205080204" pitchFamily="49" charset="-128"/>
                <a:ea typeface="ＭＳ ゴシック" panose="020B0609070205080204" pitchFamily="49" charset="-128"/>
              </a:rPr>
              <a:t>できます</a:t>
            </a:r>
            <a:endParaRPr lang="en-US" altLang="ja-JP" sz="24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569712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video>
              <p:cMediaNode vol="80000">
                <p:cTn id="13" fill="hold" display="0">
                  <p:stCondLst>
                    <p:cond delay="indefinite"/>
                  </p:stCondLst>
                </p:cTn>
                <p:tgtEl>
                  <p:spTgt spid="3"/>
                </p:tgtEl>
              </p:cMediaNode>
            </p:video>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th fps_60 dt_0.017 2023-01-17 23-24-24">
            <a:hlinkClick r:id="" action="ppaction://media"/>
          </p:cNvPr>
          <p:cNvPicPr>
            <a:picLocks noChangeAspect="1"/>
          </p:cNvPicPr>
          <p:nvPr>
            <a:videoFile r:link="rId1"/>
            <p:extLst>
              <p:ext uri="{DAA4B4D4-6D71-4841-9C94-3DE7FCFB9230}">
                <p14:media xmlns:p14="http://schemas.microsoft.com/office/powerpoint/2010/main" r:embed="rId2">
                  <p14:trim st="7000"/>
                </p14:media>
              </p:ext>
            </p:extLst>
          </p:nvPr>
        </p:nvPicPr>
        <p:blipFill>
          <a:blip r:embed="rId5"/>
          <a:stretch>
            <a:fillRect/>
          </a:stretch>
        </p:blipFill>
        <p:spPr>
          <a:xfrm>
            <a:off x="2180253" y="1292291"/>
            <a:ext cx="9753600" cy="5486400"/>
          </a:xfrm>
          <a:prstGeom prst="rect">
            <a:avLst/>
          </a:prstGeom>
          <a:ln>
            <a:noFill/>
          </a:ln>
          <a:effectLst>
            <a:softEdge rad="112500"/>
          </a:effectLst>
        </p:spPr>
      </p:pic>
      <p:sp>
        <p:nvSpPr>
          <p:cNvPr id="2" name="タイトル 1"/>
          <p:cNvSpPr>
            <a:spLocks noGrp="1"/>
          </p:cNvSpPr>
          <p:nvPr>
            <p:ph type="title"/>
          </p:nvPr>
        </p:nvSpPr>
        <p:spPr/>
        <p:txBody>
          <a:bodyPr/>
          <a:lstStyle/>
          <a:p>
            <a:r>
              <a:rPr kumimoji="1" lang="ja-JP" altLang="en-US" dirty="0" smtClean="0">
                <a:latin typeface="ＭＳ ゴシック" panose="020B0609070205080204" pitchFamily="49" charset="-128"/>
                <a:ea typeface="ＭＳ ゴシック" panose="020B0609070205080204" pitchFamily="49" charset="-128"/>
              </a:rPr>
              <a:t>プレイヤー攻撃</a:t>
            </a:r>
            <a:endParaRPr kumimoji="1" lang="ja-JP" altLang="en-US" dirty="0">
              <a:latin typeface="ＭＳ ゴシック" panose="020B0609070205080204" pitchFamily="49" charset="-128"/>
              <a:ea typeface="ＭＳ ゴシック" panose="020B0609070205080204" pitchFamily="49" charset="-128"/>
            </a:endParaRPr>
          </a:p>
        </p:txBody>
      </p:sp>
      <p:pic>
        <p:nvPicPr>
          <p:cNvPr id="5" name="図 4"/>
          <p:cNvPicPr>
            <a:picLocks noChangeAspect="1"/>
          </p:cNvPicPr>
          <p:nvPr/>
        </p:nvPicPr>
        <p:blipFill rotWithShape="1">
          <a:blip r:embed="rId6" cstate="print">
            <a:extLst>
              <a:ext uri="{28A0092B-C50C-407E-A947-70E740481C1C}">
                <a14:useLocalDpi xmlns:a14="http://schemas.microsoft.com/office/drawing/2010/main" val="0"/>
              </a:ext>
            </a:extLst>
          </a:blip>
          <a:srcRect/>
          <a:stretch/>
        </p:blipFill>
        <p:spPr>
          <a:xfrm>
            <a:off x="289899" y="4221675"/>
            <a:ext cx="2263806" cy="2207030"/>
          </a:xfrm>
          <a:prstGeom prst="rect">
            <a:avLst/>
          </a:prstGeom>
        </p:spPr>
      </p:pic>
      <p:sp>
        <p:nvSpPr>
          <p:cNvPr id="10" name="角丸四角形 9"/>
          <p:cNvSpPr/>
          <p:nvPr/>
        </p:nvSpPr>
        <p:spPr>
          <a:xfrm>
            <a:off x="7287208" y="2446325"/>
            <a:ext cx="4485602"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攻撃</a:t>
            </a:r>
            <a:r>
              <a:rPr lang="ja-JP" altLang="en-US" sz="2400" dirty="0" smtClean="0">
                <a:latin typeface="ＭＳ ゴシック" panose="020B0609070205080204" pitchFamily="49" charset="-128"/>
                <a:ea typeface="ＭＳ ゴシック" panose="020B0609070205080204" pitchFamily="49" charset="-128"/>
              </a:rPr>
              <a:t>は</a:t>
            </a:r>
            <a:r>
              <a:rPr lang="ja-JP" altLang="en-US" sz="2400" dirty="0">
                <a:latin typeface="ＭＳ ゴシック" panose="020B0609070205080204" pitchFamily="49" charset="-128"/>
                <a:ea typeface="ＭＳ ゴシック" panose="020B0609070205080204" pitchFamily="49" charset="-128"/>
              </a:rPr>
              <a:t>左</a:t>
            </a:r>
            <a:r>
              <a:rPr lang="ja-JP" altLang="en-US" sz="2400" dirty="0" smtClean="0">
                <a:latin typeface="ＭＳ ゴシック" panose="020B0609070205080204" pitchFamily="49" charset="-128"/>
                <a:ea typeface="ＭＳ ゴシック" panose="020B0609070205080204" pitchFamily="49" charset="-128"/>
              </a:rPr>
              <a:t>クリック</a:t>
            </a:r>
            <a:r>
              <a:rPr lang="ja-JP" altLang="en-US" sz="2400" dirty="0">
                <a:latin typeface="ＭＳ ゴシック" panose="020B0609070205080204" pitchFamily="49" charset="-128"/>
                <a:ea typeface="ＭＳ ゴシック" panose="020B0609070205080204" pitchFamily="49" charset="-128"/>
              </a:rPr>
              <a:t>で</a:t>
            </a:r>
            <a:r>
              <a:rPr lang="ja-JP" altLang="en-US" sz="2400" dirty="0" smtClean="0">
                <a:latin typeface="ＭＳ ゴシック" panose="020B0609070205080204" pitchFamily="49" charset="-128"/>
                <a:ea typeface="ＭＳ ゴシック" panose="020B0609070205080204" pitchFamily="49" charset="-128"/>
              </a:rPr>
              <a:t>行います</a:t>
            </a:r>
            <a:endParaRPr lang="en-US" altLang="ja-JP" sz="2400" dirty="0">
              <a:latin typeface="ＭＳ ゴシック" panose="020B0609070205080204" pitchFamily="49" charset="-128"/>
              <a:ea typeface="ＭＳ ゴシック" panose="020B0609070205080204" pitchFamily="49" charset="-128"/>
            </a:endParaRPr>
          </a:p>
        </p:txBody>
      </p:sp>
      <p:sp>
        <p:nvSpPr>
          <p:cNvPr id="12" name="角丸四角形 11"/>
          <p:cNvSpPr/>
          <p:nvPr/>
        </p:nvSpPr>
        <p:spPr>
          <a:xfrm>
            <a:off x="2479520" y="1580925"/>
            <a:ext cx="9293290"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マウスを向けている方向にプレイヤーが向くようになって</a:t>
            </a:r>
            <a:r>
              <a:rPr lang="ja-JP" altLang="en-US" sz="2400" dirty="0" smtClean="0">
                <a:latin typeface="ＭＳ ゴシック" panose="020B0609070205080204" pitchFamily="49" charset="-128"/>
                <a:ea typeface="ＭＳ ゴシック" panose="020B0609070205080204" pitchFamily="49" charset="-128"/>
              </a:rPr>
              <a:t>います</a:t>
            </a:r>
            <a:endParaRPr lang="ja-JP" altLang="en-US" sz="24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537915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3"/>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3"/>
                                        </p:tgtEl>
                                      </p:cBhvr>
                                    </p:cmd>
                                  </p:childTnLst>
                                </p:cTn>
                              </p:par>
                            </p:childTnLst>
                          </p:cTn>
                        </p:par>
                      </p:childTnLst>
                    </p:cTn>
                  </p:par>
                </p:childTnLst>
              </p:cTn>
              <p:nextCondLst>
                <p:cond evt="onClick" delay="0">
                  <p:tgtEl>
                    <p:spTgt spid="3"/>
                  </p:tgtEl>
                </p:cond>
              </p:nextCondLst>
            </p:seq>
            <p:video>
              <p:cMediaNode vol="80000">
                <p:cTn id="18" fill="hold" display="0">
                  <p:stCondLst>
                    <p:cond delay="indefinite"/>
                  </p:stCondLst>
                </p:cTn>
                <p:tgtEl>
                  <p:spTgt spid="3"/>
                </p:tgtEl>
              </p:cMediaNode>
            </p:video>
          </p:childTnLst>
        </p:cTn>
      </p:par>
    </p:tnLst>
    <p:bldLst>
      <p:bldP spid="10"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math fps_30 dt_0.032 2023-01-17 23-28-19">
            <a:hlinkClick r:id="" action="ppaction://media"/>
          </p:cNvPr>
          <p:cNvPicPr>
            <a:picLocks noChangeAspect="1"/>
          </p:cNvPicPr>
          <p:nvPr>
            <a:videoFile r:link="rId1"/>
            <p:extLst>
              <p:ext uri="{DAA4B4D4-6D71-4841-9C94-3DE7FCFB9230}">
                <p14:media xmlns:p14="http://schemas.microsoft.com/office/powerpoint/2010/main" r:embed="rId2">
                  <p14:trim end="14658.0333"/>
                </p14:media>
              </p:ext>
            </p:extLst>
          </p:nvPr>
        </p:nvPicPr>
        <p:blipFill>
          <a:blip r:embed="rId4"/>
          <a:stretch>
            <a:fillRect/>
          </a:stretch>
        </p:blipFill>
        <p:spPr>
          <a:xfrm>
            <a:off x="2257420" y="1096347"/>
            <a:ext cx="9753600" cy="5486400"/>
          </a:xfrm>
          <a:prstGeom prst="rect">
            <a:avLst/>
          </a:prstGeom>
        </p:spPr>
      </p:pic>
      <p:sp>
        <p:nvSpPr>
          <p:cNvPr id="2" name="タイトル 1"/>
          <p:cNvSpPr>
            <a:spLocks noGrp="1"/>
          </p:cNvSpPr>
          <p:nvPr>
            <p:ph type="title"/>
          </p:nvPr>
        </p:nvSpPr>
        <p:spPr/>
        <p:txBody>
          <a:bodyPr/>
          <a:lstStyle/>
          <a:p>
            <a:r>
              <a:rPr kumimoji="1" lang="ja-JP" altLang="en-US" dirty="0" smtClean="0">
                <a:latin typeface="ＭＳ ゴシック" panose="020B0609070205080204" pitchFamily="49" charset="-128"/>
                <a:ea typeface="ＭＳ ゴシック" panose="020B0609070205080204" pitchFamily="49" charset="-128"/>
              </a:rPr>
              <a:t>敵</a:t>
            </a:r>
            <a:endParaRPr kumimoji="1" lang="ja-JP" altLang="en-US" dirty="0">
              <a:latin typeface="ＭＳ ゴシック" panose="020B0609070205080204" pitchFamily="49" charset="-128"/>
              <a:ea typeface="ＭＳ ゴシック" panose="020B0609070205080204" pitchFamily="49" charset="-128"/>
            </a:endParaRPr>
          </a:p>
        </p:txBody>
      </p:sp>
      <p:pic>
        <p:nvPicPr>
          <p:cNvPr id="4" name="図 3"/>
          <p:cNvPicPr>
            <a:picLocks noChangeAspect="1"/>
          </p:cNvPicPr>
          <p:nvPr/>
        </p:nvPicPr>
        <p:blipFill rotWithShape="1">
          <a:blip r:embed="rId5">
            <a:extLst>
              <a:ext uri="{28A0092B-C50C-407E-A947-70E740481C1C}">
                <a14:useLocalDpi xmlns:a14="http://schemas.microsoft.com/office/drawing/2010/main" val="0"/>
              </a:ext>
            </a:extLst>
          </a:blip>
          <a:srcRect l="1684" t="8275" r="91979" b="71005"/>
          <a:stretch/>
        </p:blipFill>
        <p:spPr>
          <a:xfrm>
            <a:off x="82420" y="3620192"/>
            <a:ext cx="2325506" cy="3041349"/>
          </a:xfrm>
          <a:prstGeom prst="rect">
            <a:avLst/>
          </a:prstGeom>
        </p:spPr>
      </p:pic>
      <p:sp>
        <p:nvSpPr>
          <p:cNvPr id="7" name="角丸四角形 6"/>
          <p:cNvSpPr/>
          <p:nvPr/>
        </p:nvSpPr>
        <p:spPr>
          <a:xfrm>
            <a:off x="4376685" y="1295003"/>
            <a:ext cx="7473192"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敵キャラは視野があり、見つかると追跡して</a:t>
            </a:r>
            <a:r>
              <a:rPr lang="ja-JP" altLang="en-US" sz="2400" dirty="0" smtClean="0">
                <a:latin typeface="ＭＳ ゴシック" panose="020B0609070205080204" pitchFamily="49" charset="-128"/>
                <a:ea typeface="ＭＳ ゴシック" panose="020B0609070205080204" pitchFamily="49" charset="-128"/>
              </a:rPr>
              <a:t>きます</a:t>
            </a:r>
            <a:endParaRPr lang="en-US" altLang="ja-JP" sz="2400" dirty="0">
              <a:latin typeface="ＭＳ ゴシック" panose="020B0609070205080204" pitchFamily="49" charset="-128"/>
              <a:ea typeface="ＭＳ ゴシック" panose="020B0609070205080204" pitchFamily="49" charset="-128"/>
            </a:endParaRPr>
          </a:p>
        </p:txBody>
      </p:sp>
      <p:sp>
        <p:nvSpPr>
          <p:cNvPr id="8" name="角丸四角形 7"/>
          <p:cNvSpPr/>
          <p:nvPr/>
        </p:nvSpPr>
        <p:spPr>
          <a:xfrm>
            <a:off x="5076480" y="2259755"/>
            <a:ext cx="6773397" cy="791369"/>
          </a:xfrm>
          <a:prstGeom prst="roundRect">
            <a:avLst/>
          </a:prstGeom>
          <a:solidFill>
            <a:schemeClr val="bg1">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2400" dirty="0">
                <a:latin typeface="ＭＳ ゴシック" panose="020B0609070205080204" pitchFamily="49" charset="-128"/>
                <a:ea typeface="ＭＳ ゴシック" panose="020B0609070205080204" pitchFamily="49" charset="-128"/>
              </a:rPr>
              <a:t>追跡してない間は、ランダムに徘徊して</a:t>
            </a:r>
            <a:r>
              <a:rPr lang="ja-JP" altLang="en-US" sz="2400" dirty="0" smtClean="0">
                <a:latin typeface="ＭＳ ゴシック" panose="020B0609070205080204" pitchFamily="49" charset="-128"/>
                <a:ea typeface="ＭＳ ゴシック" panose="020B0609070205080204" pitchFamily="49" charset="-128"/>
              </a:rPr>
              <a:t>います</a:t>
            </a:r>
            <a:endParaRPr lang="ja-JP" altLang="en-US" sz="24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82297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3"/>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3"/>
                                        </p:tgtEl>
                                      </p:cBhvr>
                                    </p:cmd>
                                  </p:childTnLst>
                                </p:cTn>
                              </p:par>
                            </p:childTnLst>
                          </p:cTn>
                        </p:par>
                      </p:childTnLst>
                    </p:cTn>
                  </p:par>
                </p:childTnLst>
              </p:cTn>
              <p:nextCondLst>
                <p:cond evt="onClick" delay="0">
                  <p:tgtEl>
                    <p:spTgt spid="3"/>
                  </p:tgtEl>
                </p:cond>
              </p:nextCondLst>
            </p:seq>
            <p:video>
              <p:cMediaNode vol="80000">
                <p:cTn id="18" fill="hold" display="0">
                  <p:stCondLst>
                    <p:cond delay="indefinite"/>
                  </p:stCondLst>
                </p:cTn>
                <p:tgtEl>
                  <p:spTgt spid="3"/>
                </p:tgtEl>
              </p:cMediaNode>
            </p:video>
          </p:childTnLst>
        </p:cTn>
      </p:par>
    </p:tnLst>
    <p:bldLst>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latin typeface="ＭＳ ゴシック" panose="020B0609070205080204" pitchFamily="49" charset="-128"/>
                <a:ea typeface="ＭＳ ゴシック" panose="020B0609070205080204" pitchFamily="49" charset="-128"/>
              </a:rPr>
              <a:t>ダンジョンマップ</a:t>
            </a:r>
            <a:endParaRPr kumimoji="1" lang="ja-JP" altLang="en-US" dirty="0">
              <a:latin typeface="ＭＳ ゴシック" panose="020B0609070205080204" pitchFamily="49" charset="-128"/>
              <a:ea typeface="ＭＳ ゴシック" panose="020B0609070205080204" pitchFamily="49" charset="-128"/>
            </a:endParaRPr>
          </a:p>
        </p:txBody>
      </p:sp>
      <p:sp>
        <p:nvSpPr>
          <p:cNvPr id="3" name="コンテンツ プレースホルダー 2"/>
          <p:cNvSpPr>
            <a:spLocks noGrp="1"/>
          </p:cNvSpPr>
          <p:nvPr>
            <p:ph idx="1"/>
          </p:nvPr>
        </p:nvSpPr>
        <p:spPr>
          <a:xfrm>
            <a:off x="838200" y="1433739"/>
            <a:ext cx="10515600" cy="4351338"/>
          </a:xfrm>
        </p:spPr>
        <p:txBody>
          <a:bodyPr/>
          <a:lstStyle/>
          <a:p>
            <a:r>
              <a:rPr lang="ja-JP" altLang="en-US" dirty="0">
                <a:latin typeface="ＭＳ ゴシック" panose="020B0609070205080204" pitchFamily="49" charset="-128"/>
                <a:ea typeface="ＭＳ ゴシック" panose="020B0609070205080204" pitchFamily="49" charset="-128"/>
              </a:rPr>
              <a:t>ライト</a:t>
            </a:r>
            <a:r>
              <a:rPr lang="ja-JP" altLang="en-US" dirty="0" smtClean="0">
                <a:latin typeface="ＭＳ ゴシック" panose="020B0609070205080204" pitchFamily="49" charset="-128"/>
                <a:ea typeface="ＭＳ ゴシック" panose="020B0609070205080204" pitchFamily="49" charset="-128"/>
              </a:rPr>
              <a:t>のついている場所は通れなくしている</a:t>
            </a:r>
            <a:endParaRPr lang="en-US" altLang="ja-JP" dirty="0" smtClean="0">
              <a:latin typeface="ＭＳ ゴシック" panose="020B0609070205080204" pitchFamily="49" charset="-128"/>
              <a:ea typeface="ＭＳ ゴシック" panose="020B0609070205080204" pitchFamily="49" charset="-128"/>
            </a:endParaRPr>
          </a:p>
          <a:p>
            <a:r>
              <a:rPr kumimoji="1" lang="ja-JP" altLang="en-US" dirty="0" smtClean="0">
                <a:latin typeface="ＭＳ ゴシック" panose="020B0609070205080204" pitchFamily="49" charset="-128"/>
                <a:ea typeface="ＭＳ ゴシック" panose="020B0609070205080204" pitchFamily="49" charset="-128"/>
              </a:rPr>
              <a:t>自分のキャラは青、敵は赤、仲間は緑、連れているときは黄</a:t>
            </a:r>
            <a:endParaRPr kumimoji="1" lang="ja-JP" altLang="en-US" dirty="0">
              <a:latin typeface="ＭＳ ゴシック" panose="020B0609070205080204" pitchFamily="49" charset="-128"/>
              <a:ea typeface="ＭＳ ゴシック" panose="020B0609070205080204" pitchFamily="49" charset="-128"/>
            </a:endParaRPr>
          </a:p>
        </p:txBody>
      </p:sp>
      <p:pic>
        <p:nvPicPr>
          <p:cNvPr id="5" name="図 4"/>
          <p:cNvPicPr>
            <a:picLocks noChangeAspect="1"/>
          </p:cNvPicPr>
          <p:nvPr/>
        </p:nvPicPr>
        <p:blipFill rotWithShape="1">
          <a:blip r:embed="rId2">
            <a:extLst>
              <a:ext uri="{28A0092B-C50C-407E-A947-70E740481C1C}">
                <a14:useLocalDpi xmlns:a14="http://schemas.microsoft.com/office/drawing/2010/main" val="0"/>
              </a:ext>
            </a:extLst>
          </a:blip>
          <a:srcRect t="5442"/>
          <a:stretch/>
        </p:blipFill>
        <p:spPr>
          <a:xfrm>
            <a:off x="1698172" y="2477295"/>
            <a:ext cx="8228044" cy="4376396"/>
          </a:xfrm>
          <a:prstGeom prst="rect">
            <a:avLst/>
          </a:prstGeom>
        </p:spPr>
      </p:pic>
    </p:spTree>
    <p:extLst>
      <p:ext uri="{BB962C8B-B14F-4D97-AF65-F5344CB8AC3E}">
        <p14:creationId xmlns:p14="http://schemas.microsoft.com/office/powerpoint/2010/main" val="50974738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759</TotalTime>
  <Words>255</Words>
  <Application>Microsoft Office PowerPoint</Application>
  <PresentationFormat>ワイド画面</PresentationFormat>
  <Paragraphs>44</Paragraphs>
  <Slides>11</Slides>
  <Notes>4</Notes>
  <HiddenSlides>0</HiddenSlides>
  <MMClips>4</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11</vt:i4>
      </vt:variant>
    </vt:vector>
  </HeadingPairs>
  <TitlesOfParts>
    <vt:vector size="16" baseType="lpstr">
      <vt:lpstr>ＭＳ ゴシック</vt:lpstr>
      <vt:lpstr>游ゴシック</vt:lpstr>
      <vt:lpstr>游ゴシック Light</vt:lpstr>
      <vt:lpstr>Arial</vt:lpstr>
      <vt:lpstr>Office テーマ</vt:lpstr>
      <vt:lpstr>ゲーム発表 ローグライフ </vt:lpstr>
      <vt:lpstr>目次</vt:lpstr>
      <vt:lpstr>ゲーム概要</vt:lpstr>
      <vt:lpstr>プレイヤー</vt:lpstr>
      <vt:lpstr>参考にしたもの</vt:lpstr>
      <vt:lpstr>プレイヤー移動</vt:lpstr>
      <vt:lpstr>プレイヤー攻撃</vt:lpstr>
      <vt:lpstr>敵</vt:lpstr>
      <vt:lpstr>ダンジョンマップ</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樹生</dc:creator>
  <cp:lastModifiedBy>樹生</cp:lastModifiedBy>
  <cp:revision>56</cp:revision>
  <dcterms:created xsi:type="dcterms:W3CDTF">2022-11-21T02:47:56Z</dcterms:created>
  <dcterms:modified xsi:type="dcterms:W3CDTF">2023-01-17T15:03:04Z</dcterms:modified>
</cp:coreProperties>
</file>

<file path=docProps/thumbnail.jpeg>
</file>